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65" r:id="rId11"/>
    <p:sldId id="266" r:id="rId12"/>
    <p:sldId id="267" r:id="rId13"/>
    <p:sldId id="268" r:id="rId14"/>
    <p:sldId id="293" r:id="rId15"/>
    <p:sldId id="271" r:id="rId16"/>
    <p:sldId id="276" r:id="rId17"/>
    <p:sldId id="278" r:id="rId18"/>
    <p:sldId id="279" r:id="rId19"/>
    <p:sldId id="281" r:id="rId20"/>
    <p:sldId id="285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040054-5197-4DE0-9950-FB00F397A9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AF859C-3CD2-4861-BDFD-45624362DC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sterVR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projects.ru/" TargetMode="External"/><Relationship Id="rId2" Type="http://schemas.openxmlformats.org/officeDocument/2006/relationships/hyperlink" Target="mailto:masterVR@yandex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project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Культурно-образовательные проекты: реальности и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Ряшина </a:t>
            </a:r>
            <a:r>
              <a:rPr lang="ru-RU" dirty="0" smtClean="0">
                <a:solidFill>
                  <a:srgbClr val="FF0000"/>
                </a:solidFill>
              </a:rPr>
              <a:t>Вера Викторовна, ведущий научный сотрудник ИППД РАО, кандидат психологических наук,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masterVR@yandex.ru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http://school-projects.ru/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4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sz="1600" dirty="0" smtClean="0"/>
              <a:t>Более 30 участников каждый год</a:t>
            </a:r>
          </a:p>
          <a:p>
            <a:r>
              <a:rPr lang="ru-RU" sz="1600" dirty="0" smtClean="0"/>
              <a:t>Участвуют все желающие </a:t>
            </a:r>
          </a:p>
          <a:p>
            <a:r>
              <a:rPr lang="ru-RU" sz="1600" dirty="0" smtClean="0"/>
              <a:t>Спектакль на сайте могут посмотреть все , близкие и дальние</a:t>
            </a:r>
          </a:p>
          <a:p>
            <a:r>
              <a:rPr lang="ru-RU" sz="1600" dirty="0" smtClean="0"/>
              <a:t>Финальная церемония – пространство встречи</a:t>
            </a:r>
          </a:p>
          <a:p>
            <a:r>
              <a:rPr lang="ru-RU" sz="1600" dirty="0" smtClean="0"/>
              <a:t>Номинация каждому спектаклю</a:t>
            </a:r>
          </a:p>
          <a:p>
            <a:r>
              <a:rPr lang="ru-RU" sz="1600" dirty="0" smtClean="0"/>
              <a:t>Инициативы театральных студий по сотрудничеству друг с другом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Куда развиваться:</a:t>
            </a:r>
          </a:p>
          <a:p>
            <a:r>
              <a:rPr lang="ru-RU" sz="1600" dirty="0" smtClean="0"/>
              <a:t>Возможность роста для студий: Нужны профессиональные институты и профессионалы для экспертизы театральных проектов и мАстерских встреч с ребятами</a:t>
            </a:r>
          </a:p>
          <a:p>
            <a:r>
              <a:rPr lang="ru-RU" sz="1600" dirty="0" smtClean="0"/>
              <a:t> нужна соорганизация друг с другом, чтобы решать вопросы финансирования Финальной церемонии</a:t>
            </a:r>
          </a:p>
          <a:p>
            <a:r>
              <a:rPr lang="ru-RU" sz="1600" dirty="0" smtClean="0"/>
              <a:t>Спектакли как дидактический ресурс – педагогические и психологические проекты (учебные и воспитательные)  на основе поставленных спектаклей. Как вовлечь учителей-предметников, психологов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театральный фестиваль «Школьные театральные сезоны</a:t>
            </a:r>
            <a:r>
              <a:rPr lang="ru-RU" dirty="0" smtClean="0">
                <a:solidFill>
                  <a:srgbClr val="FF0000"/>
                </a:solidFill>
              </a:rPr>
              <a:t>» - с 2010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Соорганизация школ, детских садов, центров детского творчества для совместного проведения площадок фестиваля на основе собственных инициатив</a:t>
            </a:r>
          </a:p>
          <a:p>
            <a:r>
              <a:rPr lang="ru-RU" sz="2900" dirty="0" smtClean="0"/>
              <a:t>Встречи разных поколений друг с другом, детей -  с профессионалами и носителями традиции</a:t>
            </a:r>
          </a:p>
          <a:p>
            <a:r>
              <a:rPr lang="ru-RU" sz="2900" dirty="0" smtClean="0"/>
              <a:t>Детско-взрослые творческие проекты</a:t>
            </a:r>
          </a:p>
          <a:p>
            <a:r>
              <a:rPr lang="ru-RU" sz="2900" dirty="0" smtClean="0"/>
              <a:t>Возможность участия любым коллективам</a:t>
            </a:r>
          </a:p>
          <a:p>
            <a:r>
              <a:rPr lang="ru-RU" sz="2900" dirty="0" smtClean="0"/>
              <a:t>Попытка осмысления нашего наследия в ходе представления собственных творческих продуктов</a:t>
            </a:r>
            <a:endParaRPr lang="ru-RU" sz="4400" dirty="0" smtClean="0"/>
          </a:p>
          <a:p>
            <a:pPr algn="ctr"/>
            <a:r>
              <a:rPr lang="ru-RU" sz="2900" b="1" dirty="0" smtClean="0">
                <a:solidFill>
                  <a:srgbClr val="FF0000"/>
                </a:solidFill>
              </a:rPr>
              <a:t>Куда развиваться:</a:t>
            </a:r>
          </a:p>
          <a:p>
            <a:pPr algn="just"/>
            <a:r>
              <a:rPr lang="ru-RU" sz="2900" dirty="0" smtClean="0"/>
              <a:t>От качественнного выступления «по теме» – к разработке педагогического замысла: что и почему мы считаем культурным наследием и как оно живет в нашей современности</a:t>
            </a:r>
          </a:p>
          <a:p>
            <a:pPr algn="just"/>
            <a:r>
              <a:rPr lang="ru-RU" sz="2900" dirty="0" smtClean="0"/>
              <a:t>Соорганизация педагогов для разработки совместных межшкольных образовательных площадок на основе конкретного направления (музейное, вокально-танцевальное, декоративно-прикладное и др.)</a:t>
            </a:r>
          </a:p>
          <a:p>
            <a:pPr algn="just"/>
            <a:r>
              <a:rPr lang="ru-RU" sz="2900" dirty="0" smtClean="0"/>
              <a:t>Фестиваль и его статус: Межшкольный? Межрегиональный? Международный?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/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фестиваль </a:t>
            </a:r>
            <a:r>
              <a:rPr lang="ru-RU" sz="3600" dirty="0">
                <a:solidFill>
                  <a:srgbClr val="FF0000"/>
                </a:solidFill>
              </a:rPr>
              <a:t>детско-взрослого творчества «Культурное наследие России</a:t>
            </a:r>
            <a:r>
              <a:rPr lang="ru-RU" sz="3600" dirty="0" smtClean="0">
                <a:solidFill>
                  <a:srgbClr val="FF0000"/>
                </a:solidFill>
              </a:rPr>
              <a:t>» - с 2010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Самый масштабный «Москва – Таранто» и множество других инициатив</a:t>
            </a:r>
          </a:p>
          <a:p>
            <a:r>
              <a:rPr lang="ru-RU" dirty="0" smtClean="0"/>
              <a:t>Необходимо перейти от полагания себя, от  автономных досуговых или учебных фрагментов, от позиции участника  в готовых формах  – к совместным культурно-образовательным проектам, которые задумываются и реализуются коллективами-партнерами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проекты международного обмена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2484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83965"/>
            <a:ext cx="7408333" cy="44253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Площадки фестиваля – вокально-инструментальная, декоративно-прикладная, фотофестиваль, в рамках которых обнаружены новые формы соорганизации детей и взрослых (флеш-моб, квест, детско-родительская команда, фотофестиваль с наглядным зрительским голосованием, пресс-конференция и др.)</a:t>
            </a:r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проекты исследовательских и творческих  экспедиций по России и за рубежом. </a:t>
            </a:r>
          </a:p>
          <a:p>
            <a:r>
              <a:rPr lang="ru-RU" dirty="0"/>
              <a:t>Это многие экскурсионные проекты.</a:t>
            </a:r>
          </a:p>
          <a:p>
            <a:r>
              <a:rPr lang="ru-RU" dirty="0"/>
              <a:t>Это музейные проекты.</a:t>
            </a:r>
          </a:p>
          <a:p>
            <a:r>
              <a:rPr lang="ru-RU" dirty="0"/>
              <a:t>Это проекты детско-взрослых мастер-классов, посвященных какому-либо ремеслу или традиции.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формы  организации культурно-образовательного проекта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Культурное наследие – не как то, что хранится, а как то, что активно осваивается. Например, музейные образовательные площадки. </a:t>
            </a:r>
          </a:p>
          <a:p>
            <a:r>
              <a:rPr lang="ru-RU" sz="2800" dirty="0" smtClean="0"/>
              <a:t>Социальные инициативы на основе творческих проектов. Кому мы рисуем, поем, танцуем и проч.</a:t>
            </a:r>
          </a:p>
          <a:p>
            <a:r>
              <a:rPr lang="ru-RU" sz="2800" dirty="0" smtClean="0"/>
              <a:t>Воспитательное пространство школы. Со-бытийные детско-взрослые инициативы в школе (праздники, традиции).</a:t>
            </a:r>
          </a:p>
          <a:p>
            <a:r>
              <a:rPr lang="ru-RU" sz="2800" dirty="0" smtClean="0"/>
              <a:t>От воспроизведения культурных форм – к культуротворчеству</a:t>
            </a:r>
          </a:p>
          <a:p>
            <a:pPr algn="r"/>
            <a:r>
              <a:rPr lang="ru-RU" sz="2800" dirty="0" smtClean="0"/>
              <a:t>Это и есть по сути гуманитарное образование – как встреча собственного «Я» с другим, с самим собой, с культурой, с традиционными ценностями.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Перспектива развития содержания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0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ru-RU" dirty="0" smtClean="0"/>
              <a:t>Где </a:t>
            </a:r>
            <a:r>
              <a:rPr lang="ru-RU" dirty="0"/>
              <a:t>я как профессионал буду напитываться новыми содержаниями?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встречи мне нужны и с кем, чтобы понимать то </a:t>
            </a:r>
            <a:r>
              <a:rPr lang="ru-RU" dirty="0" smtClean="0"/>
              <a:t>, что </a:t>
            </a:r>
            <a:r>
              <a:rPr lang="ru-RU" dirty="0"/>
              <a:t>я </a:t>
            </a:r>
            <a:r>
              <a:rPr lang="ru-RU" dirty="0" smtClean="0"/>
              <a:t>делаю, </a:t>
            </a:r>
            <a:r>
              <a:rPr lang="ru-RU" dirty="0"/>
              <a:t>и чтобы рождались новые смыслы?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каких м</a:t>
            </a:r>
            <a:r>
              <a:rPr lang="ru-RU" b="1" dirty="0"/>
              <a:t>а</a:t>
            </a:r>
            <a:r>
              <a:rPr lang="ru-RU" dirty="0"/>
              <a:t>стерских пространствах я буду оснащаться новыми средствами?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кем и для кого я буду создавать и воплощать свои творческие и педагогические проекты?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Другой тип профессионализма, который требуется – это отношение к своему профессиональному развитию тоже как к культурно-образовательному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10044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сохранить жизнеспособными существующие культурно-образовательные проекты?</a:t>
            </a:r>
          </a:p>
          <a:p>
            <a:r>
              <a:rPr lang="ru-RU" dirty="0" smtClean="0"/>
              <a:t>как создать пространство для профессионального развития в профессиональной общности, коль скоро развитие профессионала является непременным условием развития и самих этих детско-взрослых проектов?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3 - новые формы соорганизации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996951"/>
            <a:ext cx="7408333" cy="3129211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</a:t>
            </a:r>
            <a:r>
              <a:rPr lang="ru-RU" dirty="0"/>
              <a:t>организационных условий, на которых мы существуем – Ассоциация с определенным юридическим статусом, Всероссийский фестиваль  с оргвзносом и т.п. Здесь важно, какой статус и тип организации нам необходим, чтобы сохранить и продолжить сложившиеся традиции.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1 </a:t>
            </a:r>
            <a:r>
              <a:rPr lang="ru-RU" sz="3600" dirty="0">
                <a:solidFill>
                  <a:srgbClr val="FF0000"/>
                </a:solidFill>
              </a:rPr>
              <a:t>- форма соорганизации нашего сообщества для сохранения и расширения масштаба   межшкольных </a:t>
            </a:r>
            <a:r>
              <a:rPr lang="ru-RU" sz="3600" dirty="0" smtClean="0">
                <a:solidFill>
                  <a:srgbClr val="FF0000"/>
                </a:solidFill>
              </a:rPr>
              <a:t>культурно-образовательных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проектов </a:t>
            </a:r>
            <a:r>
              <a:rPr lang="ru-RU" dirty="0"/>
              <a:t>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7539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>
            <a:normAutofit/>
          </a:bodyPr>
          <a:lstStyle/>
          <a:p>
            <a:r>
              <a:rPr lang="ru-RU" dirty="0" smtClean="0"/>
              <a:t>Здесь </a:t>
            </a:r>
            <a:r>
              <a:rPr lang="ru-RU" dirty="0"/>
              <a:t>важно создать возможность стартовать педагогическому творческому импульсу, в результате которого </a:t>
            </a:r>
            <a:r>
              <a:rPr lang="ru-RU" dirty="0" smtClean="0"/>
              <a:t>обнаруживается образовательный смысл той или иной культурной традиции  и строится новая практика </a:t>
            </a:r>
            <a:r>
              <a:rPr lang="ru-RU" dirty="0"/>
              <a:t>в современном школьном пространстве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464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 – совместная разработка новых  образовательных мест педагогами одного или смежных направлений, создание новых культурно-образовательных проектов,  межшкольных и межпредметных, которые перерастали бы в </a:t>
            </a:r>
            <a:r>
              <a:rPr lang="ru-RU" sz="2800" dirty="0" smtClean="0">
                <a:solidFill>
                  <a:srgbClr val="FF0000"/>
                </a:solidFill>
              </a:rPr>
              <a:t>традицию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ru-RU" dirty="0" smtClean="0"/>
              <a:t>Во-первых</a:t>
            </a:r>
            <a:r>
              <a:rPr lang="ru-RU" dirty="0"/>
              <a:t>, это  мастер-классы и курсы повышения квалификации, которые мы начинаем целенаправленно строить на основе опыта, накопленного нашим профессиональным сообществом. </a:t>
            </a:r>
            <a:endParaRPr lang="ru-RU" dirty="0" smtClean="0"/>
          </a:p>
          <a:p>
            <a:r>
              <a:rPr lang="ru-RU" u="sng" dirty="0" smtClean="0">
                <a:solidFill>
                  <a:srgbClr val="FF0000"/>
                </a:solidFill>
              </a:rPr>
              <a:t>Академия на сайте школьных проектов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3 – пространства профессионального развития, структурированные и свободные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62300" cy="423448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свежая новость - гастроли</a:t>
            </a:r>
            <a:r>
              <a:rPr lang="ru-RU" dirty="0" smtClean="0"/>
              <a:t>гастроли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48680"/>
            <a:ext cx="43368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Во-вторых, это пространства профессионального развития, которые наше сообщество  организует  для самих себя, как широкомасштабные, так и локальные. </a:t>
            </a:r>
          </a:p>
          <a:p>
            <a:r>
              <a:rPr lang="ru-RU" dirty="0" smtClean="0"/>
              <a:t>Например,  конференция – это форма жизни профессиональной общности, созданное для того, чтобы обнаружить друг друга и сфокусировать собственный профессиональный предмет и профессиональные средства, то есть ответить на вопрос,  с чем и как мы работаем.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680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ШКОЛЬНЫЕ ТЕАТРАЛЬНЫЕ СЕЗОНЫ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 заявки на участие в сезоне 2014 года принимаются до 10 января 2015 года. Финальная церемония награждения пройдет 14 ФЕВРАЛЯ 2015 года.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masterVR@yandex.ru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КУЛЬТУРНОЕ НАСЛЕДИЕ РОССИИ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заявки на участие в площадке ФОТОФЕСТИВАЛЯ, посвященного Великой Победе, принимаются до 15 января 2015 года. Финал – ФОТОВЫСТАВКА и НАГРАЖДЕНИЕ – 27 января 2015 года в школе-интернате № 42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masterVR@yandex.ru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ГОРИЗОНТЫ ОТКРЫТИЙ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после 15 декабря 2014 года начинается прием заявок на участие в конкурса через портал школьные-проекты.рф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http://school-projects.ru/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Международные ДеГоллевские ЧТЕНИЯ по теме "Культура и мир: эксперимент и традиция»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пройдут 11-13 декабря 2014 года  ГБОУ СОШ № 1251 им. Шарля Де Голля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МАСТЕР-КЛАССЫ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18 декабря в 15.00 «ГОТОВИМ ВМЕСТЕ» со школой-интернатом № 42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Календарь ближайших  событий сетевой площадки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Участники конференции подчеркивают важность продолжения работ по антропологическому подходу для развития отечественного образования на современном этапе в условиях реализации новых ФГОС</a:t>
            </a:r>
          </a:p>
          <a:p>
            <a:pPr lvl="0"/>
            <a:r>
              <a:rPr lang="ru-RU" dirty="0" smtClean="0"/>
              <a:t>Участники конференции формируют новую инновационную площадку на базе Федеральных государственных бюджетных учреждений Министерства образования и науки РФ. Приоритетными направлениями деятельности площадки являются:</a:t>
            </a:r>
          </a:p>
          <a:p>
            <a:r>
              <a:rPr lang="ru-RU" dirty="0" smtClean="0"/>
              <a:t>– проектирование условий для развития проектной, исследовательской, конструкторской и  творческой деятельности учащихся;</a:t>
            </a:r>
          </a:p>
          <a:p>
            <a:r>
              <a:rPr lang="ru-RU" dirty="0" smtClean="0"/>
              <a:t>-  формирование совместных проектов по культурному наследию на основе традиционных ценностей;</a:t>
            </a:r>
          </a:p>
          <a:p>
            <a:r>
              <a:rPr lang="ru-RU" dirty="0" smtClean="0"/>
              <a:t>- разработка проектов по направлению культуры здоровья в пространстве образования;</a:t>
            </a:r>
          </a:p>
          <a:p>
            <a:r>
              <a:rPr lang="ru-RU" dirty="0" smtClean="0"/>
              <a:t>- разработка проектов по сохранению самобытности детства и преемственности ступеней образования.</a:t>
            </a:r>
          </a:p>
          <a:p>
            <a:pPr lvl="0"/>
            <a:r>
              <a:rPr lang="ru-RU" dirty="0" smtClean="0"/>
              <a:t>Участники конференции продолжают работу по формированию общесетевого информационного пространства на основе портала школьные-проекты.рф </a:t>
            </a:r>
            <a:r>
              <a:rPr lang="ru-RU" u="sng" dirty="0" smtClean="0">
                <a:hlinkClick r:id="rId2"/>
              </a:rPr>
              <a:t>http://school-projects.ru/</a:t>
            </a:r>
            <a:r>
              <a:rPr lang="ru-RU" dirty="0" smtClean="0"/>
              <a:t> и сайтов своих образовательных организаций</a:t>
            </a:r>
          </a:p>
          <a:p>
            <a:pPr lvl="0"/>
            <a:r>
              <a:rPr lang="ru-RU" dirty="0" smtClean="0"/>
              <a:t>Участники конференции считают необходимым  дальнейшее формирование и реализацию программ профессионального развития сетевым профессиональным сообществом</a:t>
            </a:r>
          </a:p>
          <a:p>
            <a:pPr lvl="0"/>
            <a:r>
              <a:rPr lang="ru-RU" dirty="0" smtClean="0"/>
              <a:t>Участники конференции заинтересованы в реализации собственного издательского проекта «Действуй профессионально»  на базе электронного научно-методического журнала  </a:t>
            </a:r>
          </a:p>
          <a:p>
            <a:pPr lvl="0"/>
            <a:r>
              <a:rPr lang="ru-RU" dirty="0" smtClean="0"/>
              <a:t>Участники конференции выражают поддержку инициативы по приданию Всероссийского масштаба таким общесетевым проектам, как:</a:t>
            </a:r>
          </a:p>
          <a:p>
            <a:r>
              <a:rPr lang="ru-RU" dirty="0" smtClean="0"/>
              <a:t>- конкурс проектных и исследовательских работ учащихся «Горизонты открытий»;</a:t>
            </a:r>
          </a:p>
          <a:p>
            <a:r>
              <a:rPr lang="ru-RU" dirty="0" smtClean="0"/>
              <a:t>- фестиваль «Школьные театральные сезоны»;</a:t>
            </a:r>
          </a:p>
          <a:p>
            <a:r>
              <a:rPr lang="ru-RU" dirty="0" smtClean="0"/>
              <a:t>- фестиваль «Культурное наследие России».</a:t>
            </a:r>
          </a:p>
          <a:p>
            <a:pPr lvl="0"/>
            <a:r>
              <a:rPr lang="ru-RU" dirty="0" smtClean="0"/>
              <a:t>Участники конференции считают целесообразным создание Совета федеральной инновационной площадки в составе: руководители образовательных организаций, ученые, педагогический и родительский актив, представители ВУЗов, деятели культуры, а также формирование совместной межшкольной общественно-профессиональной лаборатории, в состав которой смогли бы войти заместители директоров школ по инновационной деятельности, а также педагоги-разработчики межшкольных и межрегиональных проектов.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БЛАГОДАРИМ ЗА СОТРУДНИЧЕСТВО!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РЕЗОЛЮЦИЯ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 межсетевой </a:t>
            </a:r>
            <a:r>
              <a:rPr lang="en-US" sz="1600" b="1" dirty="0" smtClean="0">
                <a:solidFill>
                  <a:srgbClr val="FF0000"/>
                </a:solidFill>
              </a:rPr>
              <a:t>IV </a:t>
            </a:r>
            <a:r>
              <a:rPr lang="ru-RU" sz="1600" b="1" dirty="0" smtClean="0">
                <a:solidFill>
                  <a:srgbClr val="FF0000"/>
                </a:solidFill>
              </a:rPr>
              <a:t>научно-практической конференции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«АНТРОПОЛОГИЧЕСКИЙ ПОДХОД В ИННОВАЦИОННОМ ОБРАЗОВАНИИ»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Тема конференции 2014 года: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«Профессиональная общность  - опыт, проблемы, стратегии развития»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dirty="0" smtClean="0"/>
              <a:t>Поздравляю вас с праздником Встречи и радуюсь вашему мужеству в сложнейших условиях текущих событий стоически бороться за осмысленность, благородство и жизнеспособность нашего отечественного образования.</a:t>
            </a:r>
          </a:p>
          <a:p>
            <a:r>
              <a:rPr lang="ru-RU" sz="3800" b="1" dirty="0" smtClean="0"/>
              <a:t>Я никогда не был учителем-предметником, но педагогом был всегда. А  потому хочу утвердить перед вами:</a:t>
            </a:r>
          </a:p>
          <a:p>
            <a:r>
              <a:rPr lang="ru-RU" sz="3800" b="1" i="1" dirty="0" smtClean="0">
                <a:solidFill>
                  <a:srgbClr val="FF0000"/>
                </a:solidFill>
              </a:rPr>
              <a:t>Школа</a:t>
            </a:r>
            <a:r>
              <a:rPr lang="ru-RU" sz="3800" b="1" dirty="0" smtClean="0"/>
              <a:t> – как узловой социально культурный институт всех общественных практик страны – это главное пространство, важнейший </a:t>
            </a:r>
            <a:r>
              <a:rPr lang="ru-RU" sz="3800" b="1" i="1" dirty="0" smtClean="0">
                <a:solidFill>
                  <a:srgbClr val="FF0000"/>
                </a:solidFill>
              </a:rPr>
              <a:t>Институт взросления </a:t>
            </a:r>
            <a:r>
              <a:rPr lang="ru-RU" sz="3800" b="1" dirty="0" smtClean="0"/>
              <a:t>детей, подростков, юных и молодых людей. Это особая - гуманитарно-антропологическая практика становления собственно человеческого в человеке.</a:t>
            </a:r>
          </a:p>
          <a:p>
            <a:r>
              <a:rPr lang="ru-RU" sz="3800" b="1" dirty="0" smtClean="0"/>
              <a:t>Взросление – социальное, культурное, духовное – дело трудное для педагогов и даже болезненное для детей. Поэтому все, что происходит и должно происходить в нашей школе – это, в первую очередь, решение возрастных задач развития наших воспитанников. Именно в этом состоит подлинная инновационность современного образования.</a:t>
            </a:r>
          </a:p>
          <a:p>
            <a:r>
              <a:rPr lang="ru-RU" sz="3800" b="1" dirty="0" smtClean="0"/>
              <a:t>Все остальное в развивающем образовании – либо условия и средства этого генерального направления, либо – его главные результаты.</a:t>
            </a:r>
          </a:p>
          <a:p>
            <a:r>
              <a:rPr lang="ru-RU" sz="3800" dirty="0" smtClean="0"/>
              <a:t>	</a:t>
            </a:r>
            <a:r>
              <a:rPr lang="ru-RU" sz="3800" b="1" dirty="0" smtClean="0">
                <a:solidFill>
                  <a:srgbClr val="FF0000"/>
                </a:solidFill>
              </a:rPr>
              <a:t>Успеха вам, удачи и радости в вашем благодатном деле!</a:t>
            </a:r>
            <a:endParaRPr lang="ru-RU" sz="3800" dirty="0" smtClean="0">
              <a:solidFill>
                <a:srgbClr val="FF0000"/>
              </a:solidFill>
            </a:endParaRPr>
          </a:p>
          <a:p>
            <a:endParaRPr lang="ru-RU" i="1" dirty="0" smtClean="0"/>
          </a:p>
          <a:p>
            <a:pPr algn="r"/>
            <a:r>
              <a:rPr lang="ru-RU" sz="4500" b="1" i="1" dirty="0" smtClean="0">
                <a:solidFill>
                  <a:srgbClr val="FF0000"/>
                </a:solidFill>
              </a:rPr>
              <a:t>Ваш В. И. Слободчиков</a:t>
            </a:r>
            <a:endParaRPr lang="ru-RU" sz="45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Послание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участникам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межсетевой </a:t>
            </a:r>
            <a:r>
              <a:rPr lang="en-US" sz="2000" b="1" dirty="0" smtClean="0">
                <a:solidFill>
                  <a:srgbClr val="FF0000"/>
                </a:solidFill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</a:rPr>
              <a:t> научно-практической конференции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«АНТРОПОЛОГИЧЕСКИЙ ПОДХОД В ИННОВАЦИОННОМ ОБРАЗОВАНИИ»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Дорогие друзья!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Православная театральная студия «Доброе слово» по собственной инициативе отправилась в Сенкт-Петербург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и показала спектакль «Барышня-крестьянка» в двух государственных школах  с 22 по 24 ноября 2014 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ера\Pictures\Camera Roll\WP_20141122_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13" y="2679700"/>
            <a:ext cx="371422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имир\Pictures\2014\2014-11-24\0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038600" cy="3672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6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Зачем?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132856"/>
            <a:ext cx="3822192" cy="1185020"/>
          </a:xfrm>
        </p:spPr>
        <p:txBody>
          <a:bodyPr/>
          <a:lstStyle/>
          <a:p>
            <a:r>
              <a:rPr lang="ru-RU" dirty="0" smtClean="0"/>
              <a:t>На 3 дня, чтобы…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Испытать себя</a:t>
            </a:r>
          </a:p>
          <a:p>
            <a:r>
              <a:rPr lang="ru-RU" dirty="0" smtClean="0"/>
              <a:t>Встретить друзей, старых и новых</a:t>
            </a:r>
          </a:p>
          <a:p>
            <a:r>
              <a:rPr lang="ru-RU" dirty="0" smtClean="0"/>
              <a:t>Погрузиться в эпоху</a:t>
            </a:r>
          </a:p>
          <a:p>
            <a:r>
              <a:rPr lang="ru-RU" dirty="0" smtClean="0"/>
              <a:t>Нести доброе слово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276873"/>
            <a:ext cx="3822192" cy="792088"/>
          </a:xfrm>
        </p:spPr>
        <p:txBody>
          <a:bodyPr/>
          <a:lstStyle/>
          <a:p>
            <a:r>
              <a:rPr lang="ru-RU" dirty="0" smtClean="0"/>
              <a:t>Что нового произошло?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3822192" cy="3600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2 спектакля в 2 школах перед 7 и 10 классами –  сделали!</a:t>
            </a:r>
          </a:p>
          <a:p>
            <a:r>
              <a:rPr lang="ru-RU" sz="1600" dirty="0" smtClean="0"/>
              <a:t>Дружеская беседа с питерскими ровесниками и ответный показ английских баллад  - открытие «братьев по разуму»</a:t>
            </a:r>
          </a:p>
          <a:p>
            <a:r>
              <a:rPr lang="ru-RU" sz="1600" dirty="0" smtClean="0"/>
              <a:t>«ночь кино» - испытание развлечением</a:t>
            </a:r>
          </a:p>
          <a:p>
            <a:r>
              <a:rPr lang="ru-RU" sz="1600" dirty="0" smtClean="0"/>
              <a:t>Занятие по актерскому мастерству  -проблематизация  </a:t>
            </a:r>
          </a:p>
          <a:p>
            <a:r>
              <a:rPr lang="ru-RU" sz="1600" dirty="0" smtClean="0"/>
              <a:t>Православные святыни и Царскосельский Лицей –  смысловые ориентиры и культурные корни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49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три момента, которые важны при разработке культурно-образовательного проекта. При этом есть предположение, что именно культурно-образовательный проект и приводит наверняка к образовательным результатам, говоря и о способностях человека, и о его отношениях с миром, и его собственных действиях в мире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 – основные смыслы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Погружение в культуру. Обнаружение традиционных ценностей, в основе которых – различение добра и зла. Обнаружение культурных содержаний (исторических, литературных, архитектурных, инженерных и прочих других), которые становятся образовательным содержанием, когда их усвоение выходит за рамки формально выученного задания.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Первый.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Встреча – с ровесником, со старшим, с младшим, с носителем определенной культурной традиции. Как радость бытия вместе и как осмысление, порождение собственных смыслов через обнаружение позиции другого и позиции собственной.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Второй.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Собственное творческое действие в культурном пространстве. Вместе с другими и для других.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Третий.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Собственно говоря, эти смыслы положены в основу такой практики нашей инновационной площадки, как культурно-образовательные проекты.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На сегодняшний день существует несколько широкомасштабных проектов – межшкольных и даже международных.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1295</Words>
  <Application>Microsoft Office PowerPoint</Application>
  <PresentationFormat>Экран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Культурно-образовательные проекты: реальности и возможности</vt:lpstr>
      <vt:lpstr>  свежая новость - гастролигастроли</vt:lpstr>
      <vt:lpstr>Православная театральная студия «Доброе слово» по собственной инициативе отправилась в Сенкт-Петербург  и показала спектакль «Барышня-крестьянка» в двух государственных школах  с 22 по 24 ноября 2014 года</vt:lpstr>
      <vt:lpstr>Зачем?</vt:lpstr>
      <vt:lpstr>2 – основные смыслы</vt:lpstr>
      <vt:lpstr>Первый.</vt:lpstr>
      <vt:lpstr>Второй.</vt:lpstr>
      <vt:lpstr>Третий.</vt:lpstr>
      <vt:lpstr>Презентация PowerPoint</vt:lpstr>
      <vt:lpstr>театральный фестиваль «Школьные театральные сезоны» - с 2010</vt:lpstr>
      <vt:lpstr> фестиваль детско-взрослого творчества «Культурное наследие России» - с 2010</vt:lpstr>
      <vt:lpstr>проекты международного обмена</vt:lpstr>
      <vt:lpstr>формы  организации культурно-образовательного проекта</vt:lpstr>
      <vt:lpstr>Перспектива развития содержания</vt:lpstr>
      <vt:lpstr> Другой тип профессионализма, который требуется – это отношение к своему профессиональному развитию тоже как к культурно-образовательному проекту</vt:lpstr>
      <vt:lpstr>3 - новые формы соорганизации</vt:lpstr>
      <vt:lpstr> 1 - форма соорганизации нашего сообщества для сохранения и расширения масштаба   межшкольных культурно-образовательных   проектов проектов.</vt:lpstr>
      <vt:lpstr>2 – совместная разработка новых  образовательных мест педагогами одного или смежных направлений, создание новых культурно-образовательных проектов,  межшкольных и межпредметных, которые перерастали бы в традицию </vt:lpstr>
      <vt:lpstr>  3 – пространства профессионального развития, структурированные и свободные </vt:lpstr>
      <vt:lpstr>Презентация PowerPoint</vt:lpstr>
      <vt:lpstr>Календарь ближайших  событий сетевой площадки </vt:lpstr>
      <vt:lpstr>     РЕЗОЛЮЦИЯ   межсетевой IV научно-практической конференции  «АНТРОПОЛОГИЧЕСКИЙ ПОДХОД В ИННОВАЦИОННОМ ОБРАЗОВАНИИ» Тема конференции 2014 года: «Профессиональная общность  - опыт, проблемы, стратегии развития»   </vt:lpstr>
      <vt:lpstr>   Послание участникам межсетевой IV научно-практической конференции  «АНТРОПОЛОГИЧЕСКИЙ ПОДХОД В ИННОВАЦИОННОМ ОБРАЗОВАНИИ» Дорогие друзья!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Культурно-образовательные проекты: реальности и возможности</dc:title>
  <dc:creator>Вера</dc:creator>
  <cp:lastModifiedBy>Вера</cp:lastModifiedBy>
  <cp:revision>21</cp:revision>
  <dcterms:created xsi:type="dcterms:W3CDTF">2014-12-04T17:55:18Z</dcterms:created>
  <dcterms:modified xsi:type="dcterms:W3CDTF">2014-12-05T13:28:11Z</dcterms:modified>
</cp:coreProperties>
</file>